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588" r:id="rId3"/>
    <p:sldId id="281" r:id="rId4"/>
    <p:sldId id="1552" r:id="rId5"/>
    <p:sldId id="1524" r:id="rId6"/>
    <p:sldId id="1318" r:id="rId7"/>
    <p:sldId id="1332" r:id="rId8"/>
    <p:sldId id="1319" r:id="rId9"/>
    <p:sldId id="1322" r:id="rId10"/>
    <p:sldId id="589" r:id="rId11"/>
    <p:sldId id="1323" r:id="rId12"/>
    <p:sldId id="1324" r:id="rId13"/>
    <p:sldId id="1325" r:id="rId14"/>
    <p:sldId id="1326" r:id="rId15"/>
    <p:sldId id="1328" r:id="rId16"/>
    <p:sldId id="371" r:id="rId17"/>
    <p:sldId id="372" r:id="rId18"/>
    <p:sldId id="373" r:id="rId19"/>
    <p:sldId id="440" r:id="rId20"/>
    <p:sldId id="439" r:id="rId21"/>
    <p:sldId id="438" r:id="rId22"/>
    <p:sldId id="377" r:id="rId23"/>
    <p:sldId id="1327" r:id="rId24"/>
    <p:sldId id="1553" r:id="rId25"/>
    <p:sldId id="1330" r:id="rId26"/>
    <p:sldId id="1329" r:id="rId27"/>
    <p:sldId id="1317" r:id="rId28"/>
    <p:sldId id="270" r:id="rId29"/>
    <p:sldId id="1554" r:id="rId30"/>
    <p:sldId id="1499" r:id="rId31"/>
    <p:sldId id="1335" r:id="rId32"/>
    <p:sldId id="1334" r:id="rId33"/>
    <p:sldId id="1336" r:id="rId34"/>
    <p:sldId id="1337" r:id="rId35"/>
    <p:sldId id="1338" r:id="rId36"/>
    <p:sldId id="1359" r:id="rId37"/>
    <p:sldId id="1360" r:id="rId38"/>
    <p:sldId id="614" r:id="rId39"/>
    <p:sldId id="1339" r:id="rId40"/>
    <p:sldId id="1340" r:id="rId41"/>
    <p:sldId id="1341" r:id="rId42"/>
    <p:sldId id="1500" r:id="rId43"/>
    <p:sldId id="1503" r:id="rId44"/>
    <p:sldId id="1555" r:id="rId45"/>
    <p:sldId id="1548" r:id="rId46"/>
    <p:sldId id="1549" r:id="rId47"/>
    <p:sldId id="1550" r:id="rId48"/>
    <p:sldId id="1556" r:id="rId49"/>
    <p:sldId id="1369" r:id="rId50"/>
    <p:sldId id="1547" r:id="rId51"/>
    <p:sldId id="1504" r:id="rId52"/>
    <p:sldId id="1355" r:id="rId53"/>
    <p:sldId id="1342" r:id="rId54"/>
    <p:sldId id="1473" r:id="rId55"/>
    <p:sldId id="1498" r:id="rId56"/>
    <p:sldId id="1519" r:id="rId57"/>
    <p:sldId id="1520" r:id="rId58"/>
    <p:sldId id="1506" r:id="rId59"/>
    <p:sldId id="1479" r:id="rId60"/>
    <p:sldId id="1518" r:id="rId61"/>
    <p:sldId id="1546" r:id="rId62"/>
    <p:sldId id="1557" r:id="rId63"/>
    <p:sldId id="1345" r:id="rId64"/>
    <p:sldId id="1502" r:id="rId65"/>
    <p:sldId id="1521" r:id="rId66"/>
    <p:sldId id="1349" r:id="rId67"/>
    <p:sldId id="1351" r:id="rId68"/>
    <p:sldId id="1352" r:id="rId69"/>
    <p:sldId id="1353" r:id="rId70"/>
    <p:sldId id="1558" r:id="rId71"/>
    <p:sldId id="1358" r:id="rId72"/>
    <p:sldId id="1364" r:id="rId73"/>
    <p:sldId id="1354" r:id="rId74"/>
    <p:sldId id="1363" r:id="rId75"/>
    <p:sldId id="544" r:id="rId76"/>
    <p:sldId id="546" r:id="rId77"/>
    <p:sldId id="1365" r:id="rId78"/>
    <p:sldId id="629" r:id="rId79"/>
    <p:sldId id="1505" r:id="rId80"/>
    <p:sldId id="1362" r:id="rId81"/>
    <p:sldId id="630" r:id="rId82"/>
    <p:sldId id="1559" r:id="rId83"/>
    <p:sldId id="1551" r:id="rId84"/>
    <p:sldId id="591" r:id="rId85"/>
    <p:sldId id="1523" r:id="rId86"/>
    <p:sldId id="158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5804" autoAdjust="0"/>
  </p:normalViewPr>
  <p:slideViewPr>
    <p:cSldViewPr snapToGrid="0">
      <p:cViewPr varScale="1">
        <p:scale>
          <a:sx n="73" d="100"/>
          <a:sy n="73" d="100"/>
        </p:scale>
        <p:origin x="1061" y="106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-1123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2A9C9-7209-43C8-B253-1255A1B54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6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1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-\sum_{j\in labels} p(j)\, \log q(j)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</a:t>
            </a:r>
          </a:p>
          <a:p>
            <a:r>
              <a:rPr lang="en-US" dirty="0"/>
              <a:t>\left\{\begin{matrix}</a:t>
            </a:r>
          </a:p>
          <a:p>
            <a:r>
              <a:rPr lang="en-US" dirty="0"/>
              <a:t>p(j)=1 \, \text{if } j=</a:t>
            </a:r>
            <a:r>
              <a:rPr lang="en-US" dirty="0" err="1"/>
              <a:t>y_i</a:t>
            </a:r>
            <a:r>
              <a:rPr lang="en-US" dirty="0"/>
              <a:t> \text{ (right label)} \\ </a:t>
            </a:r>
          </a:p>
          <a:p>
            <a:r>
              <a:rPr lang="en-US" dirty="0"/>
              <a:t>p(j)=0\,\, \</a:t>
            </a:r>
            <a:r>
              <a:rPr lang="en-US" dirty="0" err="1"/>
              <a:t>forall</a:t>
            </a:r>
            <a:r>
              <a:rPr lang="en-US" dirty="0"/>
              <a:t> \,\,j\</a:t>
            </a:r>
            <a:r>
              <a:rPr lang="en-US" dirty="0" err="1"/>
              <a:t>neq</a:t>
            </a:r>
            <a:r>
              <a:rPr lang="en-US" dirty="0"/>
              <a:t> </a:t>
            </a:r>
            <a:r>
              <a:rPr lang="en-US" dirty="0" err="1"/>
              <a:t>y_i</a:t>
            </a:r>
            <a:r>
              <a:rPr lang="en-US" dirty="0"/>
              <a:t> </a:t>
            </a:r>
          </a:p>
          <a:p>
            <a:r>
              <a:rPr lang="en-US" dirty="0"/>
              <a:t>\end{matrix}\right.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</a:t>
            </a:r>
            <a:r>
              <a:rPr lang="en-US" dirty="0" err="1"/>
              <a:t>y_i</a:t>
            </a:r>
            <a:r>
              <a:rPr lang="en-US" dirty="0"/>
              <a:t>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{\text{plug in with </a:t>
            </a:r>
            <a:r>
              <a:rPr lang="en-US" dirty="0" err="1"/>
              <a:t>softmax</a:t>
            </a:r>
            <a:r>
              <a:rPr lang="en-US" dirty="0"/>
              <a:t> classifier}}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(\frac{e^{s_{</a:t>
            </a:r>
            <a:r>
              <a:rPr lang="en-US" dirty="0" err="1"/>
              <a:t>y_i</a:t>
            </a:r>
            <a:r>
              <a:rPr lang="en-US" dirty="0"/>
              <a:t>}} }{\sum_{j} e^{</a:t>
            </a:r>
            <a:r>
              <a:rPr lang="en-US" dirty="0" err="1"/>
              <a:t>s_j</a:t>
            </a:r>
            <a:r>
              <a:rPr lang="en-US" dirty="0"/>
              <a:t>}})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f(\vec{x})}{\partial \vec{x}} = </a:t>
            </a:r>
          </a:p>
          <a:p>
            <a:pPr>
              <a:defRPr sz="1200"/>
            </a:pPr>
            <a:r>
              <a:t>\bigg [</a:t>
            </a:r>
          </a:p>
          <a:p>
            <a:pPr>
              <a:defRPr sz="1200"/>
            </a:pPr>
            <a:r>
              <a:t>\frac{\partial f(\vec{x})}{\partial x}, \frac{\partial f(\vec{x})}{\partial y}</a:t>
            </a:r>
          </a:p>
          <a:p>
            <a:pPr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109263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4633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21-Aug-21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3A4-19B3-4118-A834-60D3908D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3941-EC15-42DA-81FD-741CEDC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44F554-5C52-4C40-9C1C-AD08834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1757093"/>
            <a:ext cx="10619839" cy="334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3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795-57E2-427E-BF4A-07C7245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96A-A744-40B9-B989-305390C7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uman pose detection">
            <a:extLst>
              <a:ext uri="{FF2B5EF4-FFF2-40B4-BE49-F238E27FC236}">
                <a16:creationId xmlns:a16="http://schemas.microsoft.com/office/drawing/2014/main" id="{E7CCEE37-6967-4CA7-92D0-E765FEB147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8" y="969390"/>
            <a:ext cx="10342950" cy="58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CFD9-4E2C-4CDF-8A04-817CF99F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a single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5DEB-585D-4A62-BC73-C99FE026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 descr="Image result for single image 3d reconstruction">
            <a:extLst>
              <a:ext uri="{FF2B5EF4-FFF2-40B4-BE49-F238E27FC236}">
                <a16:creationId xmlns:a16="http://schemas.microsoft.com/office/drawing/2014/main" id="{8C9B5BA3-2599-4D30-A174-15A612E9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12192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6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2A4C-52C3-4358-803C-A7F34F74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8D9-308F-4D1C-AD4E-A2A0268C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image captioning">
            <a:extLst>
              <a:ext uri="{FF2B5EF4-FFF2-40B4-BE49-F238E27FC236}">
                <a16:creationId xmlns:a16="http://schemas.microsoft.com/office/drawing/2014/main" id="{CC280D61-6C1D-4FF6-BB85-4BE14ED8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96" y="687227"/>
            <a:ext cx="9502808" cy="60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6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F358-1504-4961-9217-CFE62B8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87F6-7070-4340-B07A-F468F03F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style transfer">
            <a:extLst>
              <a:ext uri="{FF2B5EF4-FFF2-40B4-BE49-F238E27FC236}">
                <a16:creationId xmlns:a16="http://schemas.microsoft.com/office/drawing/2014/main" id="{4DE5658E-AC86-4368-AAE8-342EC902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96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04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4E9-9C05-4976-BF0D-2EA27B64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98C-8C1E-4719-8AB0-4422800D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we’ve seen before- object recognition is hard!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F0F9494-0B52-4314-AABD-0F9C82AF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663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1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8453A266-1C5A-48B2-9D8B-0480609B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2" y="961238"/>
            <a:ext cx="8855295" cy="57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3984" y="646403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3"/>
            <a:r>
              <a:rPr lang="en-US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DF82-13CF-4554-A397-D2D7A5D2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7" y="1357823"/>
            <a:ext cx="7166386" cy="414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419EF9-0AD1-441C-AB67-6E65972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39" y="829559"/>
            <a:ext cx="8037921" cy="6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BD67DE-3F8C-453D-A26A-3D83CA7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6824"/>
            <a:ext cx="7808536" cy="58611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E18095-1142-4AB0-862C-8E52BB58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3987800" y="1577975"/>
          <a:ext cx="42164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431746" imgH="8165079" progId="">
                  <p:embed/>
                </p:oleObj>
              </mc:Choice>
              <mc:Fallback>
                <p:oleObj name="Image" r:id="rId3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577975"/>
                        <a:ext cx="42164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2057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1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7924800" y="3962401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10600" y="6581776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914353">
              <a:defRPr/>
            </a:pPr>
            <a:r>
              <a:rPr lang="en-US" sz="1200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088-5854-492C-8F08-2FB33528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BC49-FAC2-4A80-8E29-96AD96F6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already seen that this is a hard problem to tackle with “classic” CV algorithms like SIFT and template matching.</a:t>
            </a:r>
          </a:p>
          <a:p>
            <a:pPr lvl="1"/>
            <a:r>
              <a:rPr lang="en-US" dirty="0"/>
              <a:t>Template matching does a relatively good job to find the same template instance in an image.</a:t>
            </a:r>
          </a:p>
          <a:p>
            <a:pPr lvl="1"/>
            <a:r>
              <a:rPr lang="en-US" dirty="0"/>
              <a:t>SIFT can extend this to find the instance with changing viewpoint/scale/illumination and rotation.</a:t>
            </a:r>
          </a:p>
          <a:p>
            <a:r>
              <a:rPr lang="en-US" dirty="0"/>
              <a:t>What happens when want to find similar object that are not the same?</a:t>
            </a:r>
          </a:p>
          <a:p>
            <a:pPr lvl="1"/>
            <a:r>
              <a:rPr lang="en-US" dirty="0"/>
              <a:t>NN for the win!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3624-D0B2-4AF4-BE14-29574E9E6D55}"/>
              </a:ext>
            </a:extLst>
          </p:cNvPr>
          <p:cNvGrpSpPr/>
          <p:nvPr/>
        </p:nvGrpSpPr>
        <p:grpSpPr>
          <a:xfrm>
            <a:off x="3413012" y="4585947"/>
            <a:ext cx="5365975" cy="2066464"/>
            <a:chOff x="1263425" y="4617585"/>
            <a:chExt cx="5365975" cy="2066464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91D4AD1-5C73-4D19-9E34-C43F7BFC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4EC264A-CFCB-488E-A77C-779F97A3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AF99ECBE-3038-4519-9A7C-D81A05DE1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41424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b="1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1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51D-8A5E-4A79-AB66-312B7E62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8BA2-3874-4050-97EE-01862A23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building block of all NN.</a:t>
            </a:r>
          </a:p>
          <a:p>
            <a:r>
              <a:rPr lang="en-US" dirty="0"/>
              <a:t>First introduced in 1958 at Cornell Aeronautical Laboratory by Frank Rosenblatt.</a:t>
            </a:r>
          </a:p>
          <a:p>
            <a:r>
              <a:rPr lang="en-US" dirty="0"/>
              <a:t>We will talk more about it in a moment…</a:t>
            </a:r>
          </a:p>
        </p:txBody>
      </p:sp>
      <p:pic>
        <p:nvPicPr>
          <p:cNvPr id="27650" name="Picture 2" descr="Image result for perceptron">
            <a:extLst>
              <a:ext uri="{FF2B5EF4-FFF2-40B4-BE49-F238E27FC236}">
                <a16:creationId xmlns:a16="http://schemas.microsoft.com/office/drawing/2014/main" id="{593B7334-D43A-4026-B2F7-CDC2ED0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7" y="3429000"/>
            <a:ext cx="7781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9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0C17-673C-4F2F-AC02-764C36D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+ 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689D-6B86-46A1-BF3D-FCEA2FA4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is a large dataset of handwritten digits used in training of LeNet-5.</a:t>
            </a:r>
          </a:p>
          <a:p>
            <a:r>
              <a:rPr lang="en-US" dirty="0"/>
              <a:t>LeNet-5 is the first known NN to solve a major computer vision problem:</a:t>
            </a:r>
          </a:p>
          <a:p>
            <a:pPr lvl="1"/>
            <a:r>
              <a:rPr lang="en-US" dirty="0"/>
              <a:t>Classifies digits, was applied by several banks to recognize hand-written numbers on checks.</a:t>
            </a:r>
          </a:p>
          <a:p>
            <a:pPr lvl="1"/>
            <a:r>
              <a:rPr lang="en-US" dirty="0"/>
              <a:t>Used 7 trainable layers with a total of </a:t>
            </a:r>
            <a:r>
              <a:rPr lang="en-US" b="1" dirty="0"/>
              <a:t>60K</a:t>
            </a:r>
            <a:r>
              <a:rPr lang="en-US" dirty="0"/>
              <a:t> params (</a:t>
            </a:r>
            <a:r>
              <a:rPr lang="en-US" dirty="0">
                <a:highlight>
                  <a:srgbClr val="FFFF00"/>
                </a:highlight>
              </a:rPr>
              <a:t>sounds a lot?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at el., 1998, 23000 citations.</a:t>
            </a:r>
          </a:p>
          <a:p>
            <a:endParaRPr lang="en-US" dirty="0"/>
          </a:p>
        </p:txBody>
      </p:sp>
      <p:pic>
        <p:nvPicPr>
          <p:cNvPr id="29700" name="Picture 4" descr="LeNet-5 Original Image from Paper">
            <a:extLst>
              <a:ext uri="{FF2B5EF4-FFF2-40B4-BE49-F238E27FC236}">
                <a16:creationId xmlns:a16="http://schemas.microsoft.com/office/drawing/2014/main" id="{A844121C-A300-4D1C-A824-941739EF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343570"/>
            <a:ext cx="8384619" cy="2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MNIST sample images">
            <a:extLst>
              <a:ext uri="{FF2B5EF4-FFF2-40B4-BE49-F238E27FC236}">
                <a16:creationId xmlns:a16="http://schemas.microsoft.com/office/drawing/2014/main" id="{B3F1C179-AF58-458D-B9C1-6F64F054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 bwMode="auto">
          <a:xfrm>
            <a:off x="0" y="3838281"/>
            <a:ext cx="3874416" cy="270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>
            <a:noAutofit/>
          </a:bodyPr>
          <a:lstStyle/>
          <a:p>
            <a:r>
              <a:rPr lang="en-US" sz="4800" dirty="0"/>
              <a:t>                </a:t>
            </a:r>
            <a:r>
              <a:rPr lang="en-US" dirty="0"/>
              <a:t>Large Scale Visual Recognition Challenge (ILSVRC)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AEAE-D6F9-4A57-9F54-76D30EFE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ImageNet is an image database most known for its ILSVRC challenge, and specifically for the image classification contest: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1000 object classes	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1,431,167 images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Winner has the minimum mean labeling error out of 5 gausses for a given unknown test set.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304111"/>
            <a:ext cx="2195220" cy="302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2F0314-F6E7-495C-B6CA-1B52F944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77" y="3723297"/>
            <a:ext cx="9672425" cy="3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ILSVRC winners</a:t>
            </a:r>
          </a:p>
        </p:txBody>
      </p:sp>
      <p:pic>
        <p:nvPicPr>
          <p:cNvPr id="24" name="Slide"/>
          <p:cNvPicPr>
            <a:picLocks noChangeAspect="1"/>
          </p:cNvPicPr>
          <p:nvPr/>
        </p:nvPicPr>
        <p:blipFill rotWithShape="1">
          <a:blip r:embed="rId3"/>
          <a:srcRect l="13635" t="15036" r="15066" b="15239"/>
          <a:stretch/>
        </p:blipFill>
        <p:spPr>
          <a:xfrm>
            <a:off x="1074657" y="882968"/>
            <a:ext cx="9648976" cy="53078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AB4C7-FBDB-4534-BF87-E4B1211129F2}"/>
              </a:ext>
            </a:extLst>
          </p:cNvPr>
          <p:cNvCxnSpPr/>
          <p:nvPr/>
        </p:nvCxnSpPr>
        <p:spPr>
          <a:xfrm flipH="1">
            <a:off x="518474" y="4581422"/>
            <a:ext cx="1049203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E6B7E-0F8F-4D82-8035-6C2CC0A5B22B}"/>
              </a:ext>
            </a:extLst>
          </p:cNvPr>
          <p:cNvSpPr txBox="1"/>
          <p:nvPr/>
        </p:nvSpPr>
        <p:spPr>
          <a:xfrm>
            <a:off x="476054" y="3953946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error: 5%</a:t>
            </a:r>
          </a:p>
        </p:txBody>
      </p:sp>
    </p:spTree>
    <p:extLst>
      <p:ext uri="{BB962C8B-B14F-4D97-AF65-F5344CB8AC3E}">
        <p14:creationId xmlns:p14="http://schemas.microsoft.com/office/powerpoint/2010/main" val="395745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b="1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2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CCA5-4918-4275-B99B-04AB7A76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 </a:t>
                </a:r>
                <a:r>
                  <a:rPr lang="en-US" b="1" dirty="0"/>
                  <a:t>perceptron</a:t>
                </a:r>
                <a:r>
                  <a:rPr lang="en-US" dirty="0"/>
                  <a:t> is an algorithm for supervised learning of binary classifiers.</a:t>
                </a:r>
              </a:p>
              <a:p>
                <a:pPr lvl="1"/>
                <a:r>
                  <a:rPr lang="en-US" dirty="0"/>
                  <a:t>The perceptron determines a hyperplane separator which is determined by a set of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A feature vector is the representation of the object to be classified which the perceptron receives as input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 determine the separator are what we need to learn in order to optimize the classification.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  <a:blipFill>
                <a:blip r:embed="rId2"/>
                <a:stretch>
                  <a:fillRect l="-1711" t="-900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849FC626-9B24-4A4D-9E2A-984BEB4A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889000"/>
            <a:ext cx="5764530" cy="57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5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7120018" y="3534061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bias</a:t>
                </a:r>
                <a:r>
                  <a:rPr lang="en-US" dirty="0">
                    <a:latin typeface="Cambria Math" panose="02040503050406030204" pitchFamily="18" charset="0"/>
                  </a:rPr>
                  <a:t> factor.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Defines the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from the line:</a:t>
                </a:r>
              </a:p>
              <a:p>
                <a:pPr lvl="3"/>
                <a:r>
                  <a:rPr lang="en-US" dirty="0">
                    <a:latin typeface="Cambria Math" panose="02040503050406030204" pitchFamily="18" charset="0"/>
                  </a:rPr>
                  <a:t> Point-line distance: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6749628" y="3085299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C0A0EC06-D08F-466C-AEFC-8D1EE1058906}"/>
              </a:ext>
            </a:extLst>
          </p:cNvPr>
          <p:cNvSpPr/>
          <p:nvPr/>
        </p:nvSpPr>
        <p:spPr>
          <a:xfrm rot="270471">
            <a:off x="8114415" y="4332337"/>
            <a:ext cx="406531" cy="394317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head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384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B2D3-A179-4A65-B416-F59EDB6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the same for 3D representation of a plane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plane,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defines the bias of the plane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same representation can be done for ND space. The ND plane is called a </a:t>
                </a:r>
                <a:r>
                  <a:rPr lang="en-US" b="1" dirty="0"/>
                  <a:t>hyperplane.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result for hyper plane">
            <a:extLst>
              <a:ext uri="{FF2B5EF4-FFF2-40B4-BE49-F238E27FC236}">
                <a16:creationId xmlns:a16="http://schemas.microsoft.com/office/drawing/2014/main" id="{E4BF9E72-291F-43F9-A8CD-9D286D7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590396"/>
            <a:ext cx="7721600" cy="32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07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the hyperplane representation vector vise will result the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44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Another option </a:t>
                </a:r>
                <a:r>
                  <a:rPr lang="en-US" dirty="0"/>
                  <a:t>is to write the hyperplane representation with </a:t>
                </a:r>
                <a:r>
                  <a:rPr lang="en-US" b="1" dirty="0"/>
                  <a:t>homogenous vectors,</a:t>
                </a:r>
                <a:r>
                  <a:rPr lang="en-US" dirty="0"/>
                  <a:t> this will result with the (more compact)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8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 </m:t>
                    </m:r>
                  </m:oMath>
                </a14:m>
                <a:r>
                  <a:rPr lang="en-US" dirty="0"/>
                  <a:t>that appends the perceptron’s hyperplane equation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we have a problem of classifying two groups with a single hyperplane, we can use a step activation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8812CCD-02DD-48F7-A693-2D271376EFD0}"/>
              </a:ext>
            </a:extLst>
          </p:cNvPr>
          <p:cNvGrpSpPr/>
          <p:nvPr/>
        </p:nvGrpSpPr>
        <p:grpSpPr>
          <a:xfrm>
            <a:off x="4897120" y="3801070"/>
            <a:ext cx="7223760" cy="3056930"/>
            <a:chOff x="2712720" y="3801070"/>
            <a:chExt cx="7223760" cy="3056930"/>
          </a:xfrm>
        </p:grpSpPr>
        <p:pic>
          <p:nvPicPr>
            <p:cNvPr id="4" name="Picture 2" descr="Image result for hyper plane">
              <a:extLst>
                <a:ext uri="{FF2B5EF4-FFF2-40B4-BE49-F238E27FC236}">
                  <a16:creationId xmlns:a16="http://schemas.microsoft.com/office/drawing/2014/main" id="{FB5B643E-DAEE-446A-B9C2-B13AC9165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720" y="3801070"/>
              <a:ext cx="7223760" cy="305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7C2B07-5BED-4D4B-8381-57D58202856D}"/>
                </a:ext>
              </a:extLst>
            </p:cNvPr>
            <p:cNvSpPr txBox="1"/>
            <p:nvPr/>
          </p:nvSpPr>
          <p:spPr>
            <a:xfrm>
              <a:off x="3810000" y="456513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1BF48B-9271-48CC-A89C-7F559E62CE0E}"/>
                </a:ext>
              </a:extLst>
            </p:cNvPr>
            <p:cNvCxnSpPr/>
            <p:nvPr/>
          </p:nvCxnSpPr>
          <p:spPr>
            <a:xfrm flipV="1">
              <a:off x="4277360" y="5130800"/>
              <a:ext cx="223520" cy="21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0F6F7E-26AF-498E-895B-806AEA0A5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6400" y="5130800"/>
              <a:ext cx="0" cy="365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69754-44CC-4ADE-A003-9C20EC642FCF}"/>
                </a:ext>
              </a:extLst>
            </p:cNvPr>
            <p:cNvSpPr txBox="1"/>
            <p:nvPr/>
          </p:nvSpPr>
          <p:spPr>
            <a:xfrm>
              <a:off x="3149600" y="505281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DA3268-E3B9-4E8C-A41B-424F53C67CD6}"/>
                </a:ext>
              </a:extLst>
            </p:cNvPr>
            <p:cNvSpPr txBox="1"/>
            <p:nvPr/>
          </p:nvSpPr>
          <p:spPr>
            <a:xfrm>
              <a:off x="7223760" y="4683482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EC06A9-10C4-44E1-AFB2-A9A78EC52959}"/>
                </a:ext>
              </a:extLst>
            </p:cNvPr>
            <p:cNvSpPr txBox="1"/>
            <p:nvPr/>
          </p:nvSpPr>
          <p:spPr>
            <a:xfrm>
              <a:off x="6756400" y="5726668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0FD672A-E96E-4139-BC71-C4C694B1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4592320"/>
            <a:ext cx="3146028" cy="15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5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Later we will use more common activation functions.</a:t>
                </a:r>
              </a:p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One of them is the </a:t>
                </a:r>
                <a:r>
                  <a:rPr lang="en-US" b="1" dirty="0"/>
                  <a:t>rectified linear unit</a:t>
                </a:r>
                <a:r>
                  <a:rPr lang="en-US" dirty="0"/>
                  <a:t> (</a:t>
                </a:r>
                <a:r>
                  <a:rPr lang="en-US" b="1" dirty="0" err="1"/>
                  <a:t>ReLU</a:t>
                </a:r>
                <a:r>
                  <a:rPr lang="en-US" dirty="0"/>
                  <a:t>) </a:t>
                </a: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function:</a:t>
                </a:r>
              </a:p>
              <a:p>
                <a:pPr marL="0" indent="0" algn="ctr">
                  <a:buNone/>
                </a:pP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ar-AE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unc>
                      <m:funcPr>
                        <m:ctrlPr>
                          <a:rPr lang="en-US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r>
                  <a:rPr lang="en-US" dirty="0"/>
                  <a:t>Other known activation functions: sigmoid, tanh, leaky </a:t>
                </a:r>
                <a:r>
                  <a:rPr lang="en-US" dirty="0" err="1"/>
                  <a:t>ReLU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F041A1B-F3BD-4F3C-8629-FA2EEB9A5886}"/>
              </a:ext>
            </a:extLst>
          </p:cNvPr>
          <p:cNvGrpSpPr/>
          <p:nvPr/>
        </p:nvGrpSpPr>
        <p:grpSpPr>
          <a:xfrm>
            <a:off x="1210310" y="3747603"/>
            <a:ext cx="9771380" cy="2967678"/>
            <a:chOff x="1841500" y="3065615"/>
            <a:chExt cx="8166100" cy="2341253"/>
          </a:xfrm>
        </p:grpSpPr>
        <p:pic>
          <p:nvPicPr>
            <p:cNvPr id="29702" name="Picture 6" descr="Image result for sigmoid, tanh, leaky ReLU">
              <a:extLst>
                <a:ext uri="{FF2B5EF4-FFF2-40B4-BE49-F238E27FC236}">
                  <a16:creationId xmlns:a16="http://schemas.microsoft.com/office/drawing/2014/main" id="{9F5A9F7E-E164-4E56-8311-B8620FE4EF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093"/>
            <a:stretch/>
          </p:blipFill>
          <p:spPr bwMode="auto">
            <a:xfrm>
              <a:off x="1841500" y="3065615"/>
              <a:ext cx="7983220" cy="21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sigmoid, tanh, leaky ReLU">
              <a:extLst>
                <a:ext uri="{FF2B5EF4-FFF2-40B4-BE49-F238E27FC236}">
                  <a16:creationId xmlns:a16="http://schemas.microsoft.com/office/drawing/2014/main" id="{85DECE53-2642-4688-8B1C-D0AEE48F3B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8" r="48616"/>
            <a:stretch/>
          </p:blipFill>
          <p:spPr bwMode="auto">
            <a:xfrm>
              <a:off x="5905500" y="4102891"/>
              <a:ext cx="4102100" cy="130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9535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384102"/>
            <a:ext cx="9144000" cy="308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53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880" y="4577874"/>
            <a:ext cx="111861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spc="-4" dirty="0">
                <a:solidFill>
                  <a:prstClr val="black"/>
                </a:solidFill>
                <a:cs typeface="Arial"/>
              </a:rPr>
              <a:t>Neural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nets/</a:t>
            </a:r>
            <a:r>
              <a:rPr lang="en-US" sz="2800" dirty="0" err="1">
                <a:solidFill>
                  <a:prstClr val="black"/>
                </a:solidFill>
                <a:cs typeface="Arial"/>
              </a:rPr>
              <a:t>perceptrons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loosely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inspired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67" dirty="0">
                <a:solidFill>
                  <a:prstClr val="black"/>
                </a:solidFill>
                <a:cs typeface="Arial"/>
              </a:rPr>
              <a:t>by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39" dirty="0">
                <a:solidFill>
                  <a:prstClr val="black"/>
                </a:solidFill>
                <a:cs typeface="Arial"/>
              </a:rPr>
              <a:t>biology.</a:t>
            </a:r>
          </a:p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cs typeface="Arial"/>
              </a:rPr>
              <a:t>But they </a:t>
            </a:r>
            <a:r>
              <a:rPr lang="en-US" sz="2800" spc="18" dirty="0">
                <a:solidFill>
                  <a:prstClr val="black"/>
                </a:solidFill>
                <a:cs typeface="Arial"/>
              </a:rPr>
              <a:t>certainly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not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a proper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model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of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how the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brain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works,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or even how </a:t>
            </a:r>
            <a:r>
              <a:rPr lang="en-US" sz="2800" spc="-7" dirty="0">
                <a:solidFill>
                  <a:prstClr val="black"/>
                </a:solidFill>
                <a:cs typeface="Arial"/>
              </a:rPr>
              <a:t>neurons</a:t>
            </a:r>
            <a:r>
              <a:rPr lang="en-US" sz="2800" spc="-1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work.</a:t>
            </a:r>
            <a:endParaRPr sz="28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/>
            <a:r>
              <a:rPr lang="en-US" sz="4000" spc="25" dirty="0"/>
              <a:t>perceptron: </a:t>
            </a:r>
            <a:r>
              <a:rPr sz="4000" spc="25" dirty="0"/>
              <a:t>Inspiration </a:t>
            </a:r>
            <a:r>
              <a:rPr sz="4000" spc="-28" dirty="0"/>
              <a:t>from</a:t>
            </a:r>
            <a:r>
              <a:rPr sz="4000" spc="-42" dirty="0"/>
              <a:t> </a:t>
            </a:r>
            <a:r>
              <a:rPr sz="4000" spc="42" dirty="0"/>
              <a:t>Biology</a:t>
            </a:r>
            <a:endParaRPr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2DC497-2C69-4AF5-B379-D2E0C13A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6887-08AE-47F2-A29B-F1819A47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inputs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2C1-0A80-452C-81DD-0307BB2A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images, the pixels can be the input feature vector.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E2E6-DA24-4702-927E-F475A84E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7" y="2225573"/>
            <a:ext cx="6928605" cy="44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76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CF3F3-A234-431F-8263-CCCB5EF55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a hyperplane in 4D space that puts all cats’ vectors in one side of it, and all other images in the other side.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6F9D9-41A4-41FA-8C44-C54AB3D29D76}"/>
              </a:ext>
            </a:extLst>
          </p:cNvPr>
          <p:cNvSpPr/>
          <p:nvPr/>
        </p:nvSpPr>
        <p:spPr>
          <a:xfrm>
            <a:off x="8503920" y="4917440"/>
            <a:ext cx="2032000" cy="138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33361-2D58-4E54-9CF6-E840A6880BE2}"/>
              </a:ext>
            </a:extLst>
          </p:cNvPr>
          <p:cNvSpPr/>
          <p:nvPr/>
        </p:nvSpPr>
        <p:spPr>
          <a:xfrm>
            <a:off x="7346100" y="4917440"/>
            <a:ext cx="771740" cy="1178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FF802-7A49-4BDB-9382-FF9B4BA80B40}"/>
              </a:ext>
            </a:extLst>
          </p:cNvPr>
          <p:cNvSpPr/>
          <p:nvPr/>
        </p:nvSpPr>
        <p:spPr>
          <a:xfrm>
            <a:off x="3450160" y="4917440"/>
            <a:ext cx="2798240" cy="1178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65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E990-BA38-4B60-A1B5-1F3E16E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A30D-3BB2-4D5B-B829-405734A2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think about the optimized weights as a template in template matching cross correlation algorithm.</a:t>
            </a:r>
          </a:p>
          <a:p>
            <a:pPr lvl="1"/>
            <a:r>
              <a:rPr lang="en-US" dirty="0"/>
              <a:t>We get a strong positive response when the template matches the image area.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78BE0-20C3-4089-BB7F-1B92573CE26B}"/>
              </a:ext>
            </a:extLst>
          </p:cNvPr>
          <p:cNvGrpSpPr/>
          <p:nvPr/>
        </p:nvGrpSpPr>
        <p:grpSpPr>
          <a:xfrm>
            <a:off x="355600" y="2199668"/>
            <a:ext cx="11480800" cy="3820104"/>
            <a:chOff x="304800" y="1752600"/>
            <a:chExt cx="11480800" cy="38201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ABFD3B-7FE6-458C-B26A-36237A3D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 descr="C:\snavely\work\teaching\09Fa-CS6610\lectures\lec03\butterfly_bw.png">
              <a:extLst>
                <a:ext uri="{FF2B5EF4-FFF2-40B4-BE49-F238E27FC236}">
                  <a16:creationId xmlns:a16="http://schemas.microsoft.com/office/drawing/2014/main" id="{917B28A5-8BAA-47DF-8BFF-1BEA7CBBE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11" name="Picture 3" descr="C:\snavely\work\teaching\09Fa-CS6610\lectures\lec03\b_l.png">
              <a:extLst>
                <a:ext uri="{FF2B5EF4-FFF2-40B4-BE49-F238E27FC236}">
                  <a16:creationId xmlns:a16="http://schemas.microsoft.com/office/drawing/2014/main" id="{41B22E41-A6A5-48F4-803D-79E9361DB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4A1451-8C1D-4B65-8C80-C4BF429C088B}"/>
                </a:ext>
              </a:extLst>
            </p:cNvPr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F6D462-4695-494A-B3BB-066051A1F642}"/>
                </a:ext>
              </a:extLst>
            </p:cNvPr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81D3B4-1129-4D49-ADB1-0E20AD92A609}"/>
                </a:ext>
              </a:extLst>
            </p:cNvPr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D6DAA-D2C9-4E62-888B-D806E5587C8E}"/>
                </a:ext>
              </a:extLst>
            </p:cNvPr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5CE1-7940-4610-B93A-C71E0A0F076F}"/>
                </a:ext>
              </a:extLst>
            </p:cNvPr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7C4738-8D7D-4BAF-A42E-8B1A6F91764D}"/>
                </a:ext>
              </a:extLst>
            </p:cNvPr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49914D-36F3-4BD0-84C2-47415BA41605}"/>
                </a:ext>
              </a:extLst>
            </p:cNvPr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649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69AA-5FFB-420D-BB7B-47A986B3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C1A0A-0CD8-4B70-9C73-448B212D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364" y="762000"/>
            <a:ext cx="8484636" cy="609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3209-BECA-4321-AB68-298621EC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805680" cy="5715000"/>
          </a:xfrm>
        </p:spPr>
        <p:txBody>
          <a:bodyPr/>
          <a:lstStyle/>
          <a:p>
            <a:r>
              <a:rPr lang="en-US" dirty="0"/>
              <a:t>In our case the template is the size of the image.</a:t>
            </a:r>
          </a:p>
          <a:p>
            <a:r>
              <a:rPr lang="en-US" dirty="0"/>
              <a:t>We can see examples of templates for different groups- the optimized template can bee thought of as the mean of the class.</a:t>
            </a:r>
          </a:p>
        </p:txBody>
      </p:sp>
    </p:spTree>
    <p:extLst>
      <p:ext uri="{BB962C8B-B14F-4D97-AF65-F5344CB8AC3E}">
        <p14:creationId xmlns:p14="http://schemas.microsoft.com/office/powerpoint/2010/main" val="1971431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7844-59C3-4FC8-ABF5-4B6F9DF3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29CC-5CF5-406E-881E-F95825CAD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D89B-FA9F-4250-87F5-57E44934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2"/>
          <a:stretch/>
        </p:blipFill>
        <p:spPr>
          <a:xfrm>
            <a:off x="73308" y="5507932"/>
            <a:ext cx="12118692" cy="1350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2BAA7-2052-45F5-94C4-BF3612F6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8" t="2145" b="29638"/>
          <a:stretch/>
        </p:blipFill>
        <p:spPr>
          <a:xfrm>
            <a:off x="2621280" y="793861"/>
            <a:ext cx="7224148" cy="47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64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b="1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91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a hyperplane in 4D space that puts all cats’ vectors in one side of it, and all other images in the other side.</a:t>
                </a:r>
              </a:p>
              <a:p>
                <a:r>
                  <a:rPr lang="en-US" dirty="0"/>
                  <a:t>Let’s assume there are 2 more classes. In total: cats, dogs and ships. Now,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matrix rather than a vector</a:t>
                </a:r>
              </a:p>
              <a:p>
                <a:pPr lvl="1"/>
                <a:r>
                  <a:rPr lang="en-US" dirty="0"/>
                  <a:t>Find 3 separating planes, one for each class.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7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BA99-F993-4D9F-9F50-A6E0D607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420D-98EE-4F5E-8525-0AA39EDB4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NN layer we encounter- all inputs are going through multiple </a:t>
            </a:r>
            <a:r>
              <a:rPr lang="en-US" dirty="0" err="1"/>
              <a:t>perceptrons</a:t>
            </a:r>
            <a:r>
              <a:rPr lang="en-US" dirty="0"/>
              <a:t> at the same time.</a:t>
            </a:r>
          </a:p>
          <a:p>
            <a:r>
              <a:rPr lang="en-US" dirty="0"/>
              <a:t>This layer is called </a:t>
            </a:r>
            <a:r>
              <a:rPr lang="en-US" b="1" dirty="0"/>
              <a:t>dense layer</a:t>
            </a:r>
            <a:r>
              <a:rPr lang="en-US" dirty="0"/>
              <a:t> or </a:t>
            </a:r>
            <a:r>
              <a:rPr lang="en-US" b="1" dirty="0"/>
              <a:t>fully-connected layer</a:t>
            </a:r>
            <a:r>
              <a:rPr lang="en-US" dirty="0"/>
              <a:t>.</a:t>
            </a:r>
          </a:p>
        </p:txBody>
      </p:sp>
      <p:pic>
        <p:nvPicPr>
          <p:cNvPr id="1028" name="Picture 4" descr="Sample dense neural network with 2 fully connected layers, 2 dropout layers and a decision layer with sigmoid activation. ">
            <a:extLst>
              <a:ext uri="{FF2B5EF4-FFF2-40B4-BE49-F238E27FC236}">
                <a16:creationId xmlns:a16="http://schemas.microsoft.com/office/drawing/2014/main" id="{3708622F-1DFA-4693-A1E6-AC31B52E0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67" b="25280"/>
          <a:stretch/>
        </p:blipFill>
        <p:spPr bwMode="auto">
          <a:xfrm>
            <a:off x="2698115" y="2814955"/>
            <a:ext cx="5606879" cy="343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284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EAC1-B5FA-4BC1-A2F8-24745A6F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5712B-AE41-433B-B7F4-5035892C6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see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concatenated like this: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5712B-AE41-433B-B7F4-5035892C6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396421-493C-476B-9C79-7D6865FD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1" y="2798591"/>
            <a:ext cx="1113627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48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b="1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DC24-AF91-4F0C-B125-A4978233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B6F5-11CC-4847-BBE3-35C6A8CE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plane separation is not enough for all data sets- some are not linearly separable.</a:t>
            </a:r>
          </a:p>
          <a:p>
            <a:r>
              <a:rPr lang="en-US" dirty="0"/>
              <a:t>multi-layer perceptron (MLP), or in a more common name- </a:t>
            </a:r>
            <a:r>
              <a:rPr lang="en-US" b="1" dirty="0"/>
              <a:t>neural network</a:t>
            </a:r>
            <a:r>
              <a:rPr lang="en-US" dirty="0"/>
              <a:t>, is a better approach to try to handle this data.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F7DD-10C9-4343-A670-0B14FEAB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8" b="12971"/>
          <a:stretch/>
        </p:blipFill>
        <p:spPr>
          <a:xfrm>
            <a:off x="985520" y="2703215"/>
            <a:ext cx="10014935" cy="41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2B37-21B8-4C9F-86AF-954E3CD0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know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09D6-D332-4D9D-A7E1-7874E948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Hopefully by the end of the course: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54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2AE9-D460-4A0B-AB1E-722C9609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0D93-EF9D-46E4-B380-2103F3DA6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C2B2EB4-6415-4CC8-A50F-F4DF8146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865"/>
            <a:ext cx="12192000" cy="64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35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F3B3-BA62-4FC8-BCB6-6C35819A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2FE1-F600-49E5-A77A-A6FF7EF39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data of </a:t>
            </a:r>
            <a:r>
              <a:rPr lang="en-US" b="1" dirty="0"/>
              <a:t>all</a:t>
            </a:r>
            <a:r>
              <a:rPr lang="en-US" dirty="0"/>
              <a:t> the responses to all “templates” of weights from the first layer to better represent the result.</a:t>
            </a:r>
          </a:p>
          <a:p>
            <a:r>
              <a:rPr lang="en-US" dirty="0"/>
              <a:t>In this way, instead of one best fit for a template, we can use all the responses to all templates of the first layer to learn a better classification.</a:t>
            </a:r>
          </a:p>
          <a:p>
            <a:r>
              <a:rPr lang="en-US" dirty="0"/>
              <a:t>This is also correct for any number of layers in an NN.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E3F02-D306-4A88-90E9-A6010CA2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17" b="17417"/>
          <a:stretch/>
        </p:blipFill>
        <p:spPr>
          <a:xfrm>
            <a:off x="1524000" y="3429000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9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9556-6A48-4AF4-A357-4E512CF2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C0E4E-24DB-4912-ABED-6E7F4B20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Before: human “hand engineered” features as input into a machine learning (ML) framework.</a:t>
            </a:r>
          </a:p>
          <a:p>
            <a:pPr lvl="1"/>
            <a:r>
              <a:rPr lang="en-US" dirty="0"/>
              <a:t>Examples of features we’ve seen: SIFT, HOG, color histograms.</a:t>
            </a:r>
          </a:p>
          <a:p>
            <a:r>
              <a:rPr lang="en-US" dirty="0"/>
              <a:t>Now: the NN finds best features.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E4367-3AAC-42D0-B8BD-FEC3C3D8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" y="4368800"/>
            <a:ext cx="4507429" cy="1997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41A6E-8353-4591-AC43-A9B848DF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2133600" cy="887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C63C0-78CC-4813-A6E1-F3F81075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18" y="3309791"/>
            <a:ext cx="6914412" cy="34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(Canadian Institute For Advanced Research) is a known dataset of 10 classes of small images.</a:t>
            </a:r>
          </a:p>
          <a:p>
            <a:r>
              <a:rPr lang="en-US" dirty="0"/>
              <a:t>32X32X3=3072 DOFs in this problem, and images vary a lot. This is not possible to linearly separate.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BD22A-80EF-49C5-A830-FC6BEA59EB0D}"/>
              </a:ext>
            </a:extLst>
          </p:cNvPr>
          <p:cNvGrpSpPr/>
          <p:nvPr/>
        </p:nvGrpSpPr>
        <p:grpSpPr>
          <a:xfrm>
            <a:off x="1447538" y="2560320"/>
            <a:ext cx="9296923" cy="4297680"/>
            <a:chOff x="934197" y="1905000"/>
            <a:chExt cx="10323605" cy="495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F81E4D-3E10-4277-8D64-075E5C3D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197" y="1905000"/>
              <a:ext cx="10323605" cy="4953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D003D-2135-425A-BE85-1CC4DCB31423}"/>
                </a:ext>
              </a:extLst>
            </p:cNvPr>
            <p:cNvSpPr txBox="1"/>
            <p:nvPr/>
          </p:nvSpPr>
          <p:spPr>
            <a:xfrm>
              <a:off x="7366000" y="2752497"/>
              <a:ext cx="2225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10</a:t>
              </a:r>
              <a:r>
                <a:rPr lang="en-US" sz="2800" dirty="0"/>
                <a:t>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34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4ACF-831D-43B7-A8F0-ECAF571F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2-layer NN example: Learned 100 different templates in the first layer and input them into a second layer for final classification.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B92083-8893-4979-ABFC-6BEF03610B4E}"/>
              </a:ext>
            </a:extLst>
          </p:cNvPr>
          <p:cNvGrpSpPr/>
          <p:nvPr/>
        </p:nvGrpSpPr>
        <p:grpSpPr>
          <a:xfrm>
            <a:off x="1955800" y="1868404"/>
            <a:ext cx="8280400" cy="4608596"/>
            <a:chOff x="1524000" y="1524001"/>
            <a:chExt cx="9144000" cy="52689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8611E6-AD16-420B-9AAF-8D43725E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74" b="15936"/>
            <a:stretch/>
          </p:blipFill>
          <p:spPr>
            <a:xfrm>
              <a:off x="1524000" y="1524001"/>
              <a:ext cx="91440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69F52F-F60B-420A-9D5E-57A434D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3324226"/>
              <a:ext cx="475422" cy="3333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E27998-C443-4D1C-A1C1-2F77869F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1860" y="3324223"/>
              <a:ext cx="451720" cy="33337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F0D26D-3EAF-40F1-8D45-F4A671117750}"/>
                </a:ext>
              </a:extLst>
            </p:cNvPr>
            <p:cNvGrpSpPr/>
            <p:nvPr/>
          </p:nvGrpSpPr>
          <p:grpSpPr>
            <a:xfrm>
              <a:off x="2655018" y="4191001"/>
              <a:ext cx="2450382" cy="2061873"/>
              <a:chOff x="1131018" y="4191000"/>
              <a:chExt cx="2450382" cy="206187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5ED0AF9-FFF3-488E-9A09-0ACB2BED8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0" y="4191000"/>
                <a:ext cx="1219200" cy="114299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B3642A2-FD08-42F9-BC38-0FDAF5C1672C}"/>
                  </a:ext>
                </a:extLst>
              </p:cNvPr>
              <p:cNvGrpSpPr/>
              <p:nvPr/>
            </p:nvGrpSpPr>
            <p:grpSpPr>
              <a:xfrm>
                <a:off x="1131018" y="5475191"/>
                <a:ext cx="2005164" cy="777682"/>
                <a:chOff x="1524000" y="5486400"/>
                <a:chExt cx="2005164" cy="77768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76749AA-3165-4CDA-BF6C-2BBEE8C3F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3991" y="5486400"/>
                  <a:ext cx="639214" cy="44823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71CC3E-3313-49A5-A364-8090A3F07ACF}"/>
                    </a:ext>
                  </a:extLst>
                </p:cNvPr>
                <p:cNvSpPr txBox="1"/>
                <p:nvPr/>
              </p:nvSpPr>
              <p:spPr>
                <a:xfrm>
                  <a:off x="1524000" y="5894750"/>
                  <a:ext cx="20051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(100 x 3072 matrix)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3E61BC-71BE-49CD-96BB-853AA3223546}"/>
                </a:ext>
              </a:extLst>
            </p:cNvPr>
            <p:cNvGrpSpPr/>
            <p:nvPr/>
          </p:nvGrpSpPr>
          <p:grpSpPr>
            <a:xfrm>
              <a:off x="6654761" y="3948955"/>
              <a:ext cx="1923398" cy="2125528"/>
              <a:chOff x="5130761" y="3948955"/>
              <a:chExt cx="1923398" cy="212552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C59B51-8D3F-48CC-A435-D5EA3C948C62}"/>
                  </a:ext>
                </a:extLst>
              </p:cNvPr>
              <p:cNvGrpSpPr/>
              <p:nvPr/>
            </p:nvGrpSpPr>
            <p:grpSpPr>
              <a:xfrm>
                <a:off x="5283032" y="5256919"/>
                <a:ext cx="1771127" cy="817564"/>
                <a:chOff x="4876800" y="5262283"/>
                <a:chExt cx="1771127" cy="81756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984FD2B-590D-44E7-BFC4-EBBBADE59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51678" y="5262283"/>
                  <a:ext cx="607348" cy="44823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712C4DF-7E51-43AB-8EDD-5C5DB4396863}"/>
                    </a:ext>
                  </a:extLst>
                </p:cNvPr>
                <p:cNvSpPr txBox="1"/>
                <p:nvPr/>
              </p:nvSpPr>
              <p:spPr>
                <a:xfrm>
                  <a:off x="4876800" y="5710515"/>
                  <a:ext cx="17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/>
                    <a:t>(10 x 100 </a:t>
                  </a:r>
                  <a:r>
                    <a:rPr lang="en-US" dirty="0"/>
                    <a:t>matrix)</a:t>
                  </a: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EB93B4-62F8-464D-8082-EE7A8B2AE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761" y="3948955"/>
                <a:ext cx="928265" cy="1232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DBF7315-04A7-4CB8-9421-913AE28F20B3}"/>
                </a:ext>
              </a:extLst>
            </p:cNvPr>
            <p:cNvGrpSpPr/>
            <p:nvPr/>
          </p:nvGrpSpPr>
          <p:grpSpPr>
            <a:xfrm>
              <a:off x="4840270" y="4403908"/>
              <a:ext cx="2022852" cy="2389088"/>
              <a:chOff x="3316270" y="4403908"/>
              <a:chExt cx="2022852" cy="238908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53680C-AAB5-44A9-A21E-B940D743E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4403908"/>
                <a:ext cx="54894" cy="12348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A8B0D29-EDBE-43C8-8A8A-6AC2ECBF86F4}"/>
                  </a:ext>
                </a:extLst>
              </p:cNvPr>
              <p:cNvGrpSpPr/>
              <p:nvPr/>
            </p:nvGrpSpPr>
            <p:grpSpPr>
              <a:xfrm>
                <a:off x="3316270" y="5710515"/>
                <a:ext cx="2022852" cy="1082481"/>
                <a:chOff x="3316270" y="5710515"/>
                <a:chExt cx="2022852" cy="108248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E8373EA-0B2B-41FA-8770-627CB4070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7202" y="5710515"/>
                  <a:ext cx="280988" cy="396689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5E7420-7053-40E2-B506-19BD2ABF5446}"/>
                    </a:ext>
                  </a:extLst>
                </p:cNvPr>
                <p:cNvSpPr txBox="1"/>
                <p:nvPr/>
              </p:nvSpPr>
              <p:spPr>
                <a:xfrm>
                  <a:off x="3316270" y="6146665"/>
                  <a:ext cx="20228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100D intermediate vector</a:t>
                  </a:r>
                </a:p>
              </p:txBody>
            </p:sp>
          </p:grp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413C50-9A03-4372-AD1A-830A52F3362D}"/>
              </a:ext>
            </a:extLst>
          </p:cNvPr>
          <p:cNvCxnSpPr>
            <a:cxnSpLocks/>
          </p:cNvCxnSpPr>
          <p:nvPr/>
        </p:nvCxnSpPr>
        <p:spPr>
          <a:xfrm flipV="1">
            <a:off x="2527035" y="4151146"/>
            <a:ext cx="1357721" cy="478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A2235F-DEAD-4CFF-9C0F-980FD103536B}"/>
              </a:ext>
            </a:extLst>
          </p:cNvPr>
          <p:cNvSpPr txBox="1"/>
          <p:nvPr/>
        </p:nvSpPr>
        <p:spPr>
          <a:xfrm>
            <a:off x="1571495" y="4695925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3072D input vector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2EFBE5-784E-441D-BF48-A92487D8F169}"/>
              </a:ext>
            </a:extLst>
          </p:cNvPr>
          <p:cNvCxnSpPr>
            <a:cxnSpLocks/>
          </p:cNvCxnSpPr>
          <p:nvPr/>
        </p:nvCxnSpPr>
        <p:spPr>
          <a:xfrm flipH="1" flipV="1">
            <a:off x="7438416" y="3734585"/>
            <a:ext cx="1756769" cy="746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388ABD-F892-4E16-AE0B-4572586D6774}"/>
              </a:ext>
            </a:extLst>
          </p:cNvPr>
          <p:cNvSpPr txBox="1"/>
          <p:nvPr/>
        </p:nvSpPr>
        <p:spPr>
          <a:xfrm>
            <a:off x="8380630" y="4557737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10D results for final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38046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0B83-67B8-48AC-930B-9B50B7F5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4" b="15936"/>
          <a:stretch/>
        </p:blipFill>
        <p:spPr>
          <a:xfrm>
            <a:off x="1955800" y="1868404"/>
            <a:ext cx="8280400" cy="3199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DE0A7-C44B-451D-AFB2-FA6822B4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3442995"/>
            <a:ext cx="430521" cy="29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5B4F2-F5BC-4A71-B712-B865047B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73" y="3442992"/>
            <a:ext cx="409058" cy="291593"/>
          </a:xfrm>
          <a:prstGeom prst="rect">
            <a:avLst/>
          </a:pr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9631ACF-42F2-44DA-A646-C76752F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weights to learn: </a:t>
            </a:r>
          </a:p>
          <a:p>
            <a:pPr marL="0" indent="0">
              <a:buNone/>
            </a:pPr>
            <a:r>
              <a:rPr lang="en-US" dirty="0"/>
              <a:t>	3,072 x 100 + 100 x 10 = 308,200</a:t>
            </a:r>
          </a:p>
          <a:p>
            <a:endParaRPr lang="en-US" dirty="0"/>
          </a:p>
        </p:txBody>
      </p:sp>
      <p:pic>
        <p:nvPicPr>
          <p:cNvPr id="7" name="Picture 4" descr="Sample dense neural network with 2 fully connected layers, 2 dropout layers and a decision layer with sigmoid activation. ">
            <a:extLst>
              <a:ext uri="{FF2B5EF4-FFF2-40B4-BE49-F238E27FC236}">
                <a16:creationId xmlns:a16="http://schemas.microsoft.com/office/drawing/2014/main" id="{BFEB834E-9020-4E8F-8E59-E7B60F9A2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625" b="25280"/>
          <a:stretch/>
        </p:blipFill>
        <p:spPr bwMode="auto">
          <a:xfrm>
            <a:off x="3870961" y="4624470"/>
            <a:ext cx="4114800" cy="136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32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64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We’ve gotten a linear separator again… not good.</a:t>
                </a:r>
              </a:p>
              <a:p>
                <a:r>
                  <a:rPr lang="en-US" dirty="0"/>
                  <a:t>Remember the activation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07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548DE4-71F9-4CE7-AF5A-68058583A5AD}"/>
              </a:ext>
            </a:extLst>
          </p:cNvPr>
          <p:cNvGrpSpPr/>
          <p:nvPr/>
        </p:nvGrpSpPr>
        <p:grpSpPr>
          <a:xfrm>
            <a:off x="3505200" y="2362200"/>
            <a:ext cx="5102896" cy="3810000"/>
            <a:chOff x="2020552" y="2362200"/>
            <a:chExt cx="5102896" cy="381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5AA95F-0182-4EC4-9A44-4D676F78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552" y="2362200"/>
              <a:ext cx="5102896" cy="34004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2E770-F598-4A26-B1A2-305C8EADC451}"/>
                </a:ext>
              </a:extLst>
            </p:cNvPr>
            <p:cNvSpPr/>
            <p:nvPr/>
          </p:nvSpPr>
          <p:spPr>
            <a:xfrm>
              <a:off x="5791200" y="51816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9E0342-74B4-45DB-8CE6-14BD5C27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8903-F8BC-4C89-AB9A-2F52EED3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graph for a </a:t>
            </a:r>
            <a:r>
              <a:rPr lang="en-US" b="1" dirty="0"/>
              <a:t>2-layer neural network. </a:t>
            </a:r>
          </a:p>
          <a:p>
            <a:pPr lvl="1"/>
            <a:r>
              <a:rPr lang="en-US" dirty="0"/>
              <a:t>Only count layers with tunable weights (so don’t count the input layer).</a:t>
            </a:r>
          </a:p>
          <a:p>
            <a:pPr lvl="1"/>
            <a:r>
              <a:rPr lang="en-US" dirty="0"/>
              <a:t>Each layer is built from </a:t>
            </a:r>
            <a:r>
              <a:rPr lang="en-US" dirty="0" err="1"/>
              <a:t>perceptrons</a:t>
            </a:r>
            <a:r>
              <a:rPr lang="en-US" dirty="0"/>
              <a:t>: weights + bias + activation function.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FDA880-3346-4C28-8712-8BF4B87A2BD9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4800600"/>
            <a:ext cx="2209800" cy="129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B12C52-07E8-4ED8-BA6D-24D32E2BC32F}"/>
              </a:ext>
            </a:extLst>
          </p:cNvPr>
          <p:cNvSpPr txBox="1"/>
          <p:nvPr/>
        </p:nvSpPr>
        <p:spPr>
          <a:xfrm>
            <a:off x="8121070" y="5943601"/>
            <a:ext cx="333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One Neuron/ perceptron</a:t>
            </a:r>
          </a:p>
        </p:txBody>
      </p:sp>
    </p:spTree>
    <p:extLst>
      <p:ext uri="{BB962C8B-B14F-4D97-AF65-F5344CB8AC3E}">
        <p14:creationId xmlns:p14="http://schemas.microsoft.com/office/powerpoint/2010/main" val="586083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349B-F958-455B-B83C-8B25166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Deep </a:t>
            </a:r>
            <a:r>
              <a:rPr lang="en-US" dirty="0"/>
              <a:t>networks typically have many layers and potentially millions of parameters.</a:t>
            </a:r>
          </a:p>
          <a:p>
            <a:r>
              <a:rPr lang="en-US" b="1" dirty="0"/>
              <a:t>Fully connected layer</a:t>
            </a:r>
            <a:r>
              <a:rPr lang="en-US" dirty="0"/>
              <a:t> is a layer in which all inputs are multiplied for each perceptron with different weights. (this is what we saw until now).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4E063-FA88-41DD-A2FF-9EF1F3ED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9" b="14456"/>
          <a:stretch/>
        </p:blipFill>
        <p:spPr>
          <a:xfrm>
            <a:off x="1991360" y="3037839"/>
            <a:ext cx="9144000" cy="367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77424-7580-4EF7-B075-ED2EE8F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986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27A-C8B6-4A0D-8521-89C9BED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56-4A32-4C0E-8B94-AFAD2B20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r>
              <a:rPr lang="en-US" dirty="0"/>
              <a:t> (</a:t>
            </a:r>
            <a:r>
              <a:rPr lang="en-US" b="1" dirty="0"/>
              <a:t>ANN </a:t>
            </a:r>
            <a:r>
              <a:rPr lang="en-US" dirty="0"/>
              <a:t>/</a:t>
            </a:r>
            <a:r>
              <a:rPr lang="en-US" b="1" dirty="0"/>
              <a:t> NN</a:t>
            </a:r>
            <a:r>
              <a:rPr lang="en-US" dirty="0"/>
              <a:t>) are computing systems vaguely inspired by the biological neural networks that constitute animal brains. Such systems "learn" to perform tasks by considering examples, generally without being programmed with task-specific rules.</a:t>
            </a:r>
          </a:p>
          <a:p>
            <a:pPr lvl="1"/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482429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A881-C710-4DA6-A1C8-AC2570A0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23A0-3C94-4778-B819-9CCB7B84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deep NN: Inception network (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Szegedy</a:t>
            </a:r>
            <a:r>
              <a:rPr lang="en-US" dirty="0"/>
              <a:t> et al, 2015)</a:t>
            </a:r>
          </a:p>
          <a:p>
            <a:r>
              <a:rPr lang="en-US" dirty="0"/>
              <a:t>22 layers</a:t>
            </a:r>
          </a:p>
        </p:txBody>
      </p:sp>
      <p:pic>
        <p:nvPicPr>
          <p:cNvPr id="2050" name="Picture 2" descr="Image result for inception network">
            <a:extLst>
              <a:ext uri="{FF2B5EF4-FFF2-40B4-BE49-F238E27FC236}">
                <a16:creationId xmlns:a16="http://schemas.microsoft.com/office/drawing/2014/main" id="{54E44069-3E78-4C59-B884-102AD9E1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2" y="3271520"/>
            <a:ext cx="11997116" cy="3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01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CA1-B370-43CA-8741-27FF6815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fully connected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4E5B-DDD6-4C48-BA1E-4813CC60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22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b="1" dirty="0"/>
              <a:t>Optimization</a:t>
            </a:r>
          </a:p>
          <a:p>
            <a:pPr lvl="1"/>
            <a:r>
              <a:rPr lang="en-US" b="1" dirty="0" err="1"/>
              <a:t>Softmax</a:t>
            </a:r>
            <a:r>
              <a:rPr lang="en-US" b="1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82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>
                <a:highlight>
                  <a:srgbClr val="FFFF00"/>
                </a:highlight>
              </a:rPr>
              <a:t>which is the best result currently? Which should be the best result?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0" y="2651760"/>
            <a:ext cx="102201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8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weights- first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/>
              <a:t>which is the best result currently? Which should be the best result?</a:t>
            </a:r>
          </a:p>
          <a:p>
            <a:pPr lvl="1"/>
            <a:r>
              <a:rPr lang="en-US" dirty="0"/>
              <a:t>Let’s use our step activation function from before.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Can’t tell us which class is better… not good enough.</a:t>
            </a:r>
          </a:p>
          <a:p>
            <a:pPr lvl="1"/>
            <a:r>
              <a:rPr lang="en-US" dirty="0"/>
              <a:t>We need a way to quantify the results as more/less likely.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55" t="29166" b="15579"/>
          <a:stretch/>
        </p:blipFill>
        <p:spPr>
          <a:xfrm>
            <a:off x="1676820" y="2266949"/>
            <a:ext cx="2610700" cy="2324100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1E8DFF2-D43B-493A-B278-852369AD5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43007"/>
              </p:ext>
            </p:extLst>
          </p:nvPr>
        </p:nvGraphicFramePr>
        <p:xfrm>
          <a:off x="7974568" y="2409190"/>
          <a:ext cx="955040" cy="20396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267632484"/>
                    </a:ext>
                  </a:extLst>
                </a:gridCol>
              </a:tblGrid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413267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469118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7108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F492FFDD-D6B9-4E3F-BFAE-676327C4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2409190"/>
            <a:ext cx="1705848" cy="8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07C797-7775-47E6-AF32-6B5AB800FA76}"/>
              </a:ext>
            </a:extLst>
          </p:cNvPr>
          <p:cNvCxnSpPr/>
          <p:nvPr/>
        </p:nvCxnSpPr>
        <p:spPr>
          <a:xfrm>
            <a:off x="4450080" y="3428999"/>
            <a:ext cx="3373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588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layer normalizes all the results so that you get a percentage of correctness for each label and</a:t>
            </a:r>
            <a:r>
              <a:rPr lang="en-US" b="1" dirty="0"/>
              <a:t> in use with the classification problem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is usually added as the last layer in a NN to normalize the results instead of an activation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ACBEB-62AD-4A0F-8329-B19034106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4"/>
          <a:stretch/>
        </p:blipFill>
        <p:spPr>
          <a:xfrm>
            <a:off x="1074969" y="2621279"/>
            <a:ext cx="10042061" cy="39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9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6379-4D3F-4F87-8E0C-3070B57A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AF0C-C0D0-43B1-A49C-4E7A0DC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Only during training time</a:t>
            </a:r>
            <a:r>
              <a:rPr lang="en-US" dirty="0"/>
              <a:t>, we need to define an error of the given probabilities and the correct (wanted) probabilities. </a:t>
            </a:r>
          </a:p>
          <a:p>
            <a:r>
              <a:rPr lang="en-US" dirty="0"/>
              <a:t>A known loss function for the classification problem is called</a:t>
            </a:r>
            <a:r>
              <a:rPr lang="en-US" b="1" dirty="0"/>
              <a:t> cross entropy loss.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D2F66-9B7B-421F-8ECB-C0C50C20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5"/>
          <a:stretch/>
        </p:blipFill>
        <p:spPr>
          <a:xfrm>
            <a:off x="1071321" y="2641600"/>
            <a:ext cx="10089998" cy="3870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058384-2B40-49C5-ADE0-D9532EE5E7A9}"/>
              </a:ext>
            </a:extLst>
          </p:cNvPr>
          <p:cNvSpPr/>
          <p:nvPr/>
        </p:nvSpPr>
        <p:spPr>
          <a:xfrm>
            <a:off x="8077200" y="4683760"/>
            <a:ext cx="183896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F5FB4-72C9-4D53-89CB-832A9D9F4411}"/>
              </a:ext>
            </a:extLst>
          </p:cNvPr>
          <p:cNvSpPr/>
          <p:nvPr/>
        </p:nvSpPr>
        <p:spPr>
          <a:xfrm>
            <a:off x="8219440" y="3271520"/>
            <a:ext cx="3444240" cy="67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8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F64E-B0FD-43A8-8A00-71332045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+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Cross entropy is a way to measure “distance” between the wanted distribution of results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given distribution of results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5" descr="q">
            <a:extLst>
              <a:ext uri="{FF2B5EF4-FFF2-40B4-BE49-F238E27FC236}">
                <a16:creationId xmlns:a16="http://schemas.microsoft.com/office/drawing/2014/main" id="{828C1170-6E58-4C85-AAD3-38342D601E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11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p">
            <a:extLst>
              <a:ext uri="{FF2B5EF4-FFF2-40B4-BE49-F238E27FC236}">
                <a16:creationId xmlns:a16="http://schemas.microsoft.com/office/drawing/2014/main" id="{72967570-B167-4819-810F-EBED25A07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3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92658-837B-4F2D-BAAF-D1F55290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13" y="1927990"/>
            <a:ext cx="5118374" cy="43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26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How do we do this?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942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C4C-9D42-4FF1-A174-462FD2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NN needs?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D644-BC7A-4A0A-8DF7-1ADC4249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DB1A-9D99-4183-BBFE-4D6F5DF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762000"/>
            <a:ext cx="1140812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3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b="1" dirty="0"/>
              <a:t>Gradient descent</a:t>
            </a:r>
          </a:p>
          <a:p>
            <a:r>
              <a:rPr lang="en-US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57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667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b="1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17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mini-batch gradient descent we take only a small subset of images and compute their average loss: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mean of the subset losses,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is the size of images subset.</a:t>
                </a:r>
              </a:p>
              <a:p>
                <a:r>
                  <a:rPr lang="en-US" dirty="0"/>
                  <a:t>This approximation of the loss function is </a:t>
                </a:r>
                <a:r>
                  <a:rPr lang="en-US" b="1" dirty="0"/>
                  <a:t>faster to compute but less accurate.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495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b="1" dirty="0"/>
                  <a:t>No one said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is a convex function.</a:t>
                </a:r>
              </a:p>
              <a:p>
                <a:pPr lvl="1"/>
                <a:r>
                  <a:rPr lang="en-US" b="1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70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F323F1-7A60-4607-A958-A6A38D00B9A0}"/>
              </a:ext>
            </a:extLst>
          </p:cNvPr>
          <p:cNvGrpSpPr/>
          <p:nvPr/>
        </p:nvGrpSpPr>
        <p:grpSpPr>
          <a:xfrm>
            <a:off x="4579217" y="2152568"/>
            <a:ext cx="6244256" cy="4231134"/>
            <a:chOff x="4579217" y="2152568"/>
            <a:chExt cx="6244256" cy="4231134"/>
          </a:xfrm>
        </p:grpSpPr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3"/>
            <a:srcRect r="1987" b="2579"/>
            <a:stretch>
              <a:fillRect/>
            </a:stretch>
          </p:blipFill>
          <p:spPr>
            <a:xfrm>
              <a:off x="4579217" y="2152568"/>
              <a:ext cx="6244256" cy="42311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3" name="describes the slope around a point"/>
            <p:cNvSpPr txBox="1"/>
            <p:nvPr/>
          </p:nvSpPr>
          <p:spPr>
            <a:xfrm>
              <a:off x="6085020" y="5751731"/>
              <a:ext cx="4206124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/>
            <a:p>
              <a:pPr algn="ctr" defTabSz="410751" hangingPunct="0">
                <a:defRPr/>
              </a:pPr>
              <a:endParaRPr sz="2531" kern="0" dirty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4" name="Diamond"/>
            <p:cNvSpPr/>
            <p:nvPr/>
          </p:nvSpPr>
          <p:spPr>
            <a:xfrm rot="18674536">
              <a:off x="8706818" y="3544404"/>
              <a:ext cx="892969" cy="89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190500" dist="12700" dir="1771350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5" name="Circle"/>
            <p:cNvSpPr/>
            <p:nvPr/>
          </p:nvSpPr>
          <p:spPr>
            <a:xfrm>
              <a:off x="9093125" y="3930711"/>
              <a:ext cx="120355" cy="12035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>
                  <a:solidFill>
                    <a:srgbClr val="FFFFFF"/>
                  </a:solidFill>
                </a:defRPr>
              </a:pPr>
              <a:endParaRPr sz="168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9151102" y="3871682"/>
              <a:ext cx="215819" cy="119206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E570A1-5ABE-435D-9883-2D88BE6F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gradient?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</p:spPr>
            <p:txBody>
              <a:bodyPr/>
              <a:lstStyle/>
              <a:p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describes the direction and magnitude of the</a:t>
                </a:r>
                <a:r>
                  <a:rPr lang="en-US" dirty="0"/>
                  <a:t> fastest increase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around a point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r>
                  <a:rPr lang="en-US" b="1" kern="0" dirty="0">
                    <a:solidFill>
                      <a:srgbClr val="000000"/>
                    </a:solidFill>
                    <a:sym typeface="Helvetica Light"/>
                  </a:rPr>
                  <a:t>.</a:t>
                </a:r>
              </a:p>
              <a:p>
                <a:r>
                  <a:rPr lang="en-US" dirty="0"/>
                  <a:t>Example: gradient of a function of 2 variables: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  <a:blipFill>
                <a:blip r:embed="rId4"/>
                <a:stretch>
                  <a:fillRect l="-931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5" y="2311756"/>
            <a:ext cx="3545087" cy="776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7652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3CD074-420F-4485-A0F3-BF3EC4438D88}"/>
              </a:ext>
            </a:extLst>
          </p:cNvPr>
          <p:cNvGrpSpPr/>
          <p:nvPr/>
        </p:nvGrpSpPr>
        <p:grpSpPr>
          <a:xfrm>
            <a:off x="5262880" y="897444"/>
            <a:ext cx="7358697" cy="6248400"/>
            <a:chOff x="4734560" y="1148080"/>
            <a:chExt cx="8059737" cy="68091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71E791-9D61-4E40-8C14-A0F6869FA39B}"/>
                </a:ext>
              </a:extLst>
            </p:cNvPr>
            <p:cNvGrpSpPr/>
            <p:nvPr/>
          </p:nvGrpSpPr>
          <p:grpSpPr>
            <a:xfrm>
              <a:off x="4734560" y="1148080"/>
              <a:ext cx="8059737" cy="6809176"/>
              <a:chOff x="518198" y="182346"/>
              <a:chExt cx="8648979" cy="7835336"/>
            </a:xfrm>
          </p:grpSpPr>
          <p:grpSp>
            <p:nvGrpSpPr>
              <p:cNvPr id="168" name="Group"/>
              <p:cNvGrpSpPr/>
              <p:nvPr/>
            </p:nvGrpSpPr>
            <p:grpSpPr>
              <a:xfrm>
                <a:off x="518198" y="182346"/>
                <a:ext cx="8648979" cy="7835336"/>
                <a:chOff x="0" y="0"/>
                <a:chExt cx="12300768" cy="11143588"/>
              </a:xfrm>
            </p:grpSpPr>
            <p:pic>
              <p:nvPicPr>
                <p:cNvPr id="164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3048" y="0"/>
                  <a:ext cx="10709368" cy="975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5" name="Rectangle"/>
                <p:cNvSpPr/>
                <p:nvPr/>
              </p:nvSpPr>
              <p:spPr>
                <a:xfrm>
                  <a:off x="765920" y="1199808"/>
                  <a:ext cx="1638281" cy="712469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6" name="Rectangle"/>
                <p:cNvSpPr/>
                <p:nvPr/>
              </p:nvSpPr>
              <p:spPr>
                <a:xfrm rot="17805386">
                  <a:off x="2758046" y="5290689"/>
                  <a:ext cx="1538282" cy="712469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7" name="Rectangle"/>
                <p:cNvSpPr/>
                <p:nvPr/>
              </p:nvSpPr>
              <p:spPr>
                <a:xfrm rot="14623735">
                  <a:off x="7839764" y="4977550"/>
                  <a:ext cx="1538283" cy="74749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sp>
            <p:nvSpPr>
              <p:cNvPr id="173" name="Line"/>
              <p:cNvSpPr/>
              <p:nvPr/>
            </p:nvSpPr>
            <p:spPr>
              <a:xfrm flipH="1">
                <a:off x="5141349" y="2079289"/>
                <a:ext cx="224307" cy="623969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" name="Line"/>
              <p:cNvSpPr/>
              <p:nvPr/>
            </p:nvSpPr>
            <p:spPr>
              <a:xfrm flipH="1">
                <a:off x="5078002" y="4892577"/>
                <a:ext cx="420388" cy="146101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" name="Line"/>
              <p:cNvSpPr/>
              <p:nvPr/>
            </p:nvSpPr>
            <p:spPr>
              <a:xfrm flipH="1">
                <a:off x="4804369" y="2803614"/>
                <a:ext cx="295447" cy="535325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" name="Line"/>
              <p:cNvSpPr/>
              <p:nvPr/>
            </p:nvSpPr>
            <p:spPr>
              <a:xfrm flipH="1">
                <a:off x="4768926" y="5027737"/>
                <a:ext cx="267389" cy="13246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52E078-D214-4F25-B61E-22CD5290B2CF}"/>
                </a:ext>
              </a:extLst>
            </p:cNvPr>
            <p:cNvSpPr/>
            <p:nvPr/>
          </p:nvSpPr>
          <p:spPr>
            <a:xfrm>
              <a:off x="9205477" y="2540808"/>
              <a:ext cx="254000" cy="25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iterative algorithm for finding local minima of functions.</a:t>
                </a:r>
              </a:p>
              <a:p>
                <a:r>
                  <a:rPr lang="en-US" dirty="0"/>
                  <a:t> starts at a random point and moves step-by-step in the direction and proportional magnitude of the negative of the gradient of the point he is currently in: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“proportional magnitude” ==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“proper use” this algorithm converges to a local minimum which is depended on the starting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  <a:blipFill>
                <a:blip r:embed="rId3"/>
                <a:stretch>
                  <a:fillRect l="-1659" t="-900" r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2" name="Picture 4">
            <a:extLst>
              <a:ext uri="{FF2B5EF4-FFF2-40B4-BE49-F238E27FC236}">
                <a16:creationId xmlns:a16="http://schemas.microsoft.com/office/drawing/2014/main" id="{126BA808-0AE3-4437-B831-4E954F80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9" y="3545394"/>
            <a:ext cx="4819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616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186A-454D-4012-85B9-9E874AEF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step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known as </a:t>
                </a:r>
                <a:r>
                  <a:rPr lang="en-US" b="1" dirty="0"/>
                  <a:t>learning rate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hyperparameter: </a:t>
                </a:r>
                <a:r>
                  <a:rPr lang="en-US" dirty="0"/>
                  <a:t>an unknown variable that is configured by the user (unlike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the system “learns”).</a:t>
                </a:r>
              </a:p>
              <a:p>
                <a:r>
                  <a:rPr lang="en-US" dirty="0"/>
                  <a:t>The learning rate can change over time- after several steps you can make the step size smaller for finer results (this is known as </a:t>
                </a:r>
                <a:r>
                  <a:rPr lang="en-US" b="1" dirty="0"/>
                  <a:t>learning rate decay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Image result for gradient descent step size">
            <a:extLst>
              <a:ext uri="{FF2B5EF4-FFF2-40B4-BE49-F238E27FC236}">
                <a16:creationId xmlns:a16="http://schemas.microsoft.com/office/drawing/2014/main" id="{EEC5AA23-C771-47FB-BCE5-E223FDBD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29" y="3214054"/>
            <a:ext cx="9395142" cy="36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1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learning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444" t="30068"/>
          <a:stretch/>
        </p:blipFill>
        <p:spPr>
          <a:xfrm>
            <a:off x="4003040" y="1682552"/>
            <a:ext cx="4805680" cy="47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14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local minima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7294-52A4-44C8-8113-C0E0AD3C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iterative algorithm for finding local minima of functions.</a:t>
            </a:r>
          </a:p>
          <a:p>
            <a:r>
              <a:rPr lang="en-US" dirty="0"/>
              <a:t> we can initiate this procedure several times from several random staring points and take the minimum of all output minimum points- this way we can get a better result.</a:t>
            </a:r>
          </a:p>
        </p:txBody>
      </p:sp>
    </p:spTree>
    <p:extLst>
      <p:ext uri="{BB962C8B-B14F-4D97-AF65-F5344CB8AC3E}">
        <p14:creationId xmlns:p14="http://schemas.microsoft.com/office/powerpoint/2010/main" val="23430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F94-EF6C-4848-8F1E-08C2824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neural network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DA15-56B3-4A5E-B38F-1EE86FB0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based: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Human pose detection</a:t>
            </a:r>
          </a:p>
          <a:p>
            <a:pPr lvl="1"/>
            <a:r>
              <a:rPr lang="en-US" dirty="0"/>
              <a:t>3D reconstruction from a signal image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Style transfer</a:t>
            </a:r>
          </a:p>
          <a:p>
            <a:r>
              <a:rPr lang="en-US" dirty="0"/>
              <a:t>Non image based: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Game playing</a:t>
            </a:r>
          </a:p>
          <a:p>
            <a:r>
              <a:rPr lang="en-US" dirty="0"/>
              <a:t>And much-much more…</a:t>
            </a:r>
          </a:p>
        </p:txBody>
      </p:sp>
    </p:spTree>
    <p:extLst>
      <p:ext uri="{BB962C8B-B14F-4D97-AF65-F5344CB8AC3E}">
        <p14:creationId xmlns:p14="http://schemas.microsoft.com/office/powerpoint/2010/main" val="294555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E0E5-B857-44DF-A08C-001C44BFC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the two methods is called </a:t>
            </a:r>
            <a:r>
              <a:rPr lang="en-US" b="1" dirty="0"/>
              <a:t>Mini-batch gradient descent.</a:t>
            </a:r>
          </a:p>
          <a:p>
            <a:r>
              <a:rPr lang="en-US" dirty="0"/>
              <a:t>Almost always mis-called </a:t>
            </a:r>
            <a:r>
              <a:rPr lang="en-US" b="1" dirty="0"/>
              <a:t>stochastic gradient descent (SGD)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This is the name only if the batch size is 1.</a:t>
            </a:r>
          </a:p>
          <a:p>
            <a:endParaRPr lang="en-US" dirty="0"/>
          </a:p>
        </p:txBody>
      </p:sp>
      <p:pic>
        <p:nvPicPr>
          <p:cNvPr id="4" name="Picture 2" descr="Image result for mini batch vs stochastic gradient descent">
            <a:extLst>
              <a:ext uri="{FF2B5EF4-FFF2-40B4-BE49-F238E27FC236}">
                <a16:creationId xmlns:a16="http://schemas.microsoft.com/office/drawing/2014/main" id="{D349287A-5F3A-4177-9342-6B0947D9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2455237"/>
            <a:ext cx="10708640" cy="416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91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291"/>
          <a:stretch/>
        </p:blipFill>
        <p:spPr>
          <a:xfrm>
            <a:off x="1097280" y="1107976"/>
            <a:ext cx="9144000" cy="46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6024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classification problem- again</a:t>
            </a:r>
          </a:p>
          <a:p>
            <a:r>
              <a:rPr lang="en-US" dirty="0"/>
              <a:t>NN history</a:t>
            </a:r>
          </a:p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Hyperplanes </a:t>
            </a:r>
          </a:p>
          <a:p>
            <a:pPr lvl="1"/>
            <a:r>
              <a:rPr lang="en-US" dirty="0"/>
              <a:t>Activation</a:t>
            </a:r>
          </a:p>
          <a:p>
            <a:r>
              <a:rPr lang="en-US" dirty="0"/>
              <a:t>Dense layer</a:t>
            </a:r>
          </a:p>
          <a:p>
            <a:r>
              <a:rPr lang="en-US" dirty="0"/>
              <a:t>Multi-layer perceptron (MLP)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+ cross entropy + loss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US" b="1" dirty="0"/>
              <a:t>Basic data preprocessing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Train, validation and test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34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2D input data with different scales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weights needed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significant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much larger and hence make the loss function ellipsoid in one direction.</a:t>
                </a:r>
              </a:p>
              <a:p>
                <a:r>
                  <a:rPr lang="en-US" dirty="0"/>
                  <a:t>This will cause the gradient descent method to converge in more steps than if the two axis where at the same scale.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47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</p:spPr>
            <p:txBody>
              <a:bodyPr/>
              <a:lstStyle/>
              <a:p>
                <a:r>
                  <a:rPr lang="en-US" dirty="0"/>
                  <a:t>In order to overcome this, we shall normalize the data before the entrance to the NN: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should be done for each dimension of the input vector independently.</a:t>
                </a:r>
              </a:p>
              <a:p>
                <a:r>
                  <a:rPr lang="en-US" dirty="0"/>
                  <a:t>The test data should be normalized with the same variables found in the train data.</a:t>
                </a:r>
              </a:p>
              <a:p>
                <a:r>
                  <a:rPr lang="en-US" dirty="0"/>
                  <a:t>This is a common practice to do even if the data are at the same scale for all dimensions since the default hyperparameters for all NN are based on such normalized data.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  <a:blipFill>
                <a:blip r:embed="rId2"/>
                <a:stretch>
                  <a:fillRect l="-931" t="-918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75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frameworks are build on learning from examples, so the data is important.</a:t>
            </a:r>
          </a:p>
          <a:p>
            <a:r>
              <a:rPr lang="en-US" dirty="0"/>
              <a:t>Usually, we split the data to 3 different datasets:</a:t>
            </a:r>
          </a:p>
          <a:p>
            <a:pPr lvl="1"/>
            <a:r>
              <a:rPr lang="en-US" dirty="0"/>
              <a:t>Train: to train the weights.</a:t>
            </a:r>
          </a:p>
          <a:p>
            <a:pPr lvl="1"/>
            <a:r>
              <a:rPr lang="en-US" dirty="0"/>
              <a:t>Validation: test the resulted NN with specific architecture on unseen data.</a:t>
            </a:r>
          </a:p>
          <a:p>
            <a:pPr lvl="1"/>
            <a:r>
              <a:rPr lang="en-US" dirty="0"/>
              <a:t>Test: compare different types of NN architectures/ change in hyperparameters which are not learned.</a:t>
            </a:r>
          </a:p>
          <a:p>
            <a:r>
              <a:rPr lang="en-US" dirty="0"/>
              <a:t>If we don’t have a validation dataset, we will eventually change the architecture/ hyperparameters so they will fit the test data- basically learning on the unseen dataset- </a:t>
            </a:r>
            <a:r>
              <a:rPr lang="en-US" b="1" dirty="0"/>
              <a:t>not good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BBB5-4734-4417-A79D-3BC3CF88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59"/>
          <a:stretch/>
        </p:blipFill>
        <p:spPr>
          <a:xfrm>
            <a:off x="987838" y="5394960"/>
            <a:ext cx="102163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1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577E-1DCA-4CF1-B0B7-E57751A2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44FB-64D1-4142-8E57-2AE0A3E6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4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924F-B4B5-466E-BDFB-B068BC4B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8B16-62F8-4450-902F-70F48ADD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34E34F3C-274E-484E-8D28-5A86975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3727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169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15548</TotalTime>
  <Words>3472</Words>
  <Application>Microsoft Office PowerPoint</Application>
  <PresentationFormat>Widescreen</PresentationFormat>
  <Paragraphs>450</Paragraphs>
  <Slides>86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Arial</vt:lpstr>
      <vt:lpstr>Calibri</vt:lpstr>
      <vt:lpstr>Cambria Math</vt:lpstr>
      <vt:lpstr>Helvetica Light</vt:lpstr>
      <vt:lpstr>Times New Roman</vt:lpstr>
      <vt:lpstr>Wingdings</vt:lpstr>
      <vt:lpstr>class_layout</vt:lpstr>
      <vt:lpstr>Image</vt:lpstr>
      <vt:lpstr>NN basics</vt:lpstr>
      <vt:lpstr>References</vt:lpstr>
      <vt:lpstr>contents</vt:lpstr>
      <vt:lpstr>contents</vt:lpstr>
      <vt:lpstr>What will we know to do?</vt:lpstr>
      <vt:lpstr>What is a neural network</vt:lpstr>
      <vt:lpstr>What does a NN needs?</vt:lpstr>
      <vt:lpstr>What a neural network can do?</vt:lpstr>
      <vt:lpstr>Object recognition</vt:lpstr>
      <vt:lpstr>Object recognition</vt:lpstr>
      <vt:lpstr>Human pose detection</vt:lpstr>
      <vt:lpstr>3D reconstruction from a single image</vt:lpstr>
      <vt:lpstr>Image captioning</vt:lpstr>
      <vt:lpstr>Style transfer</vt:lpstr>
      <vt:lpstr>Object recognition challenges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Object recognition challenges</vt:lpstr>
      <vt:lpstr>contents</vt:lpstr>
      <vt:lpstr>perceptron</vt:lpstr>
      <vt:lpstr>MNIST + LeNet-5</vt:lpstr>
      <vt:lpstr>                Large Scale Visual Recognition Challenge (ILSVRC)</vt:lpstr>
      <vt:lpstr>ILSVRC winners</vt:lpstr>
      <vt:lpstr>contents</vt:lpstr>
      <vt:lpstr>Perceptron </vt:lpstr>
      <vt:lpstr>hyperplane</vt:lpstr>
      <vt:lpstr>hyperplane</vt:lpstr>
      <vt:lpstr>hyperplane</vt:lpstr>
      <vt:lpstr>hyperplane</vt:lpstr>
      <vt:lpstr>hyperplane</vt:lpstr>
      <vt:lpstr>Activation function</vt:lpstr>
      <vt:lpstr>Activation function</vt:lpstr>
      <vt:lpstr>perceptron: Inspiration from Biology</vt:lpstr>
      <vt:lpstr>Images as inputs </vt:lpstr>
      <vt:lpstr>Images as inputs</vt:lpstr>
      <vt:lpstr>Perceptron: template matching interpretation</vt:lpstr>
      <vt:lpstr>Perceptron: template matching interpretation</vt:lpstr>
      <vt:lpstr>Perceptron: template matching interpretation</vt:lpstr>
      <vt:lpstr>contents</vt:lpstr>
      <vt:lpstr>Hyperplanes and image classification</vt:lpstr>
      <vt:lpstr>Dense layer</vt:lpstr>
      <vt:lpstr>Dense layer</vt:lpstr>
      <vt:lpstr>contents</vt:lpstr>
      <vt:lpstr>Multi-layer perceptron</vt:lpstr>
      <vt:lpstr>PowerPoint Presentation</vt:lpstr>
      <vt:lpstr>Multi-layer NN: intuition</vt:lpstr>
      <vt:lpstr>Multi-layer NN: intuition</vt:lpstr>
      <vt:lpstr>CIFAR10 dataset</vt:lpstr>
      <vt:lpstr>Multi-layer NN</vt:lpstr>
      <vt:lpstr>Multi-layer NN</vt:lpstr>
      <vt:lpstr>Multi-layer NN</vt:lpstr>
      <vt:lpstr>Multi-layer NN</vt:lpstr>
      <vt:lpstr>Neural network architecture</vt:lpstr>
      <vt:lpstr>Neural network architecture</vt:lpstr>
      <vt:lpstr>Neural network architecture</vt:lpstr>
      <vt:lpstr>A good fully connected example</vt:lpstr>
      <vt:lpstr>contents</vt:lpstr>
      <vt:lpstr>Optimizing the weights</vt:lpstr>
      <vt:lpstr>Optimizing the weights- first try</vt:lpstr>
      <vt:lpstr>Softmax layer</vt:lpstr>
      <vt:lpstr>Cross entropy loss function</vt:lpstr>
      <vt:lpstr>Cross entropy loss + softmax </vt:lpstr>
      <vt:lpstr>Total loss</vt:lpstr>
      <vt:lpstr>Total loss</vt:lpstr>
      <vt:lpstr>contents</vt:lpstr>
      <vt:lpstr>Finding the best W</vt:lpstr>
      <vt:lpstr>Finding the best W</vt:lpstr>
      <vt:lpstr>Mini-batch</vt:lpstr>
      <vt:lpstr>Finding the best W</vt:lpstr>
      <vt:lpstr>What is a gradient?</vt:lpstr>
      <vt:lpstr>Gradient descent</vt:lpstr>
      <vt:lpstr>Gradient descent- step size</vt:lpstr>
      <vt:lpstr>Examples of learning rates</vt:lpstr>
      <vt:lpstr>Gradient descent- local minima</vt:lpstr>
      <vt:lpstr>Mini-batch gradient descent</vt:lpstr>
      <vt:lpstr>Loss noise</vt:lpstr>
      <vt:lpstr>contents</vt:lpstr>
      <vt:lpstr>Data normalization</vt:lpstr>
      <vt:lpstr>Data normalization</vt:lpstr>
      <vt:lpstr>Testing the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 </dc:creator>
  <cp:lastModifiedBy>yoni chechik</cp:lastModifiedBy>
  <cp:revision>254</cp:revision>
  <dcterms:created xsi:type="dcterms:W3CDTF">2019-11-08T16:12:10Z</dcterms:created>
  <dcterms:modified xsi:type="dcterms:W3CDTF">2021-08-21T20:17:08Z</dcterms:modified>
</cp:coreProperties>
</file>